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0ECFBE5-E93D-428E-BECB-56FFD650A168}" type="datetimeFigureOut">
              <a:rPr lang="fr-FR" smtClean="0"/>
              <a:pPr/>
              <a:t>19/09/2023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740BBF4-6DA0-451D-8E81-C7DF172B23E3}"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0ECFBE5-E93D-428E-BECB-56FFD650A168}" type="datetimeFigureOut">
              <a:rPr lang="fr-FR" smtClean="0"/>
              <a:pPr/>
              <a:t>19/09/2023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740BBF4-6DA0-451D-8E81-C7DF172B23E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0ECFBE5-E93D-428E-BECB-56FFD650A168}" type="datetimeFigureOut">
              <a:rPr lang="fr-FR" smtClean="0"/>
              <a:pPr/>
              <a:t>19/09/2023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740BBF4-6DA0-451D-8E81-C7DF172B23E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0ECFBE5-E93D-428E-BECB-56FFD650A168}" type="datetimeFigureOut">
              <a:rPr lang="fr-FR" smtClean="0"/>
              <a:pPr/>
              <a:t>19/09/2023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740BBF4-6DA0-451D-8E81-C7DF172B23E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0ECFBE5-E93D-428E-BECB-56FFD650A168}" type="datetimeFigureOut">
              <a:rPr lang="fr-FR" smtClean="0"/>
              <a:pPr/>
              <a:t>19/09/2023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740BBF4-6DA0-451D-8E81-C7DF172B23E3}"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0ECFBE5-E93D-428E-BECB-56FFD650A168}" type="datetimeFigureOut">
              <a:rPr lang="fr-FR" smtClean="0"/>
              <a:pPr/>
              <a:t>19/09/2023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740BBF4-6DA0-451D-8E81-C7DF172B23E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0ECFBE5-E93D-428E-BECB-56FFD650A168}" type="datetimeFigureOut">
              <a:rPr lang="fr-FR" smtClean="0"/>
              <a:pPr/>
              <a:t>19/09/2023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740BBF4-6DA0-451D-8E81-C7DF172B23E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0ECFBE5-E93D-428E-BECB-56FFD650A168}" type="datetimeFigureOut">
              <a:rPr lang="fr-FR" smtClean="0"/>
              <a:pPr/>
              <a:t>19/09/2023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740BBF4-6DA0-451D-8E81-C7DF172B23E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0ECFBE5-E93D-428E-BECB-56FFD650A168}" type="datetimeFigureOut">
              <a:rPr lang="fr-FR" smtClean="0"/>
              <a:pPr/>
              <a:t>19/09/2023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740BBF4-6DA0-451D-8E81-C7DF172B23E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0ECFBE5-E93D-428E-BECB-56FFD650A168}" type="datetimeFigureOut">
              <a:rPr lang="fr-FR" smtClean="0"/>
              <a:pPr/>
              <a:t>19/09/2023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740BBF4-6DA0-451D-8E81-C7DF172B23E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0ECFBE5-E93D-428E-BECB-56FFD650A168}" type="datetimeFigureOut">
              <a:rPr lang="fr-FR" smtClean="0"/>
              <a:pPr/>
              <a:t>19/09/2023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740BBF4-6DA0-451D-8E81-C7DF172B23E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60000"/>
                <a:lumOff val="4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ECFBE5-E93D-428E-BECB-56FFD650A168}" type="datetimeFigureOut">
              <a:rPr lang="fr-FR" smtClean="0"/>
              <a:pPr/>
              <a:t>19/09/2023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40BBF4-6DA0-451D-8E81-C7DF172B23E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endParaRPr lang="fr-FR" sz="7200" b="1" i="1" dirty="0">
              <a:solidFill>
                <a:schemeClr val="accent4"/>
              </a:solidFill>
            </a:endParaRPr>
          </a:p>
        </p:txBody>
      </p:sp>
      <p:sp>
        <p:nvSpPr>
          <p:cNvPr id="3" name="Sous-titre 2"/>
          <p:cNvSpPr>
            <a:spLocks noGrp="1"/>
          </p:cNvSpPr>
          <p:nvPr>
            <p:ph type="subTitle" idx="1"/>
          </p:nvPr>
        </p:nvSpPr>
        <p:spPr/>
        <p:txBody>
          <a:bodyPr>
            <a:normAutofit/>
          </a:bodyPr>
          <a:lstStyle/>
          <a:p>
            <a:r>
              <a:rPr lang="fr-FR" sz="9600" b="1" i="1" dirty="0" smtClean="0">
                <a:solidFill>
                  <a:schemeClr val="accent4"/>
                </a:solidFill>
              </a:rPr>
              <a:t>Styliste</a:t>
            </a:r>
            <a:endParaRPr lang="fr-FR" sz="9600" b="1" i="1" dirty="0">
              <a:solidFill>
                <a:schemeClr val="accent4"/>
              </a:solidFill>
            </a:endParaRPr>
          </a:p>
        </p:txBody>
      </p:sp>
      <p:pic>
        <p:nvPicPr>
          <p:cNvPr id="4" name="Image 3" descr="téléchargement dessin 1.jpg"/>
          <p:cNvPicPr>
            <a:picLocks noChangeAspect="1"/>
          </p:cNvPicPr>
          <p:nvPr/>
        </p:nvPicPr>
        <p:blipFill>
          <a:blip r:embed="rId2" cstate="print"/>
          <a:stretch>
            <a:fillRect/>
          </a:stretch>
        </p:blipFill>
        <p:spPr>
          <a:xfrm>
            <a:off x="2843808" y="2204864"/>
            <a:ext cx="3038475" cy="1504950"/>
          </a:xfrm>
          <a:prstGeom prst="rect">
            <a:avLst/>
          </a:prstGeom>
        </p:spPr>
      </p:pic>
      <p:sp>
        <p:nvSpPr>
          <p:cNvPr id="6" name="Rectangle 5"/>
          <p:cNvSpPr/>
          <p:nvPr/>
        </p:nvSpPr>
        <p:spPr>
          <a:xfrm>
            <a:off x="2339752" y="970905"/>
            <a:ext cx="3551235" cy="1200329"/>
          </a:xfrm>
          <a:prstGeom prst="rect">
            <a:avLst/>
          </a:prstGeom>
        </p:spPr>
        <p:txBody>
          <a:bodyPr wrap="square">
            <a:spAutoFit/>
          </a:bodyPr>
          <a:lstStyle/>
          <a:p>
            <a:pPr lvl="0" algn="ctr">
              <a:spcBef>
                <a:spcPct val="0"/>
              </a:spcBef>
            </a:pPr>
            <a:r>
              <a:rPr lang="fr-FR" sz="7200" b="1" i="1" dirty="0" smtClean="0">
                <a:solidFill>
                  <a:srgbClr val="8064A2"/>
                </a:solidFill>
              </a:rPr>
              <a:t>Devenir</a:t>
            </a:r>
            <a:endParaRPr lang="fr-FR" sz="7200" b="1" i="1" dirty="0">
              <a:solidFill>
                <a:srgbClr val="8064A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9e79ed496cb42b4e3fa1662260869d397ff04f27 cruella.jpeg"/>
          <p:cNvPicPr>
            <a:picLocks noChangeAspect="1"/>
          </p:cNvPicPr>
          <p:nvPr/>
        </p:nvPicPr>
        <p:blipFill>
          <a:blip r:embed="rId2" cstate="print"/>
          <a:stretch>
            <a:fillRect/>
          </a:stretch>
        </p:blipFill>
        <p:spPr>
          <a:xfrm>
            <a:off x="395536" y="476672"/>
            <a:ext cx="3458818" cy="4941168"/>
          </a:xfrm>
          <a:prstGeom prst="rect">
            <a:avLst/>
          </a:prstGeom>
        </p:spPr>
      </p:pic>
      <p:pic>
        <p:nvPicPr>
          <p:cNvPr id="5" name="Image 4" descr="téléchargement haute couture 2.jpg"/>
          <p:cNvPicPr>
            <a:picLocks noChangeAspect="1"/>
          </p:cNvPicPr>
          <p:nvPr/>
        </p:nvPicPr>
        <p:blipFill>
          <a:blip r:embed="rId3" cstate="print"/>
          <a:stretch>
            <a:fillRect/>
          </a:stretch>
        </p:blipFill>
        <p:spPr>
          <a:xfrm>
            <a:off x="3995936" y="692696"/>
            <a:ext cx="4838080" cy="321952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7030A0"/>
                </a:solidFill>
              </a:rPr>
              <a:t>S</a:t>
            </a:r>
            <a:r>
              <a:rPr lang="fr-FR" b="1" dirty="0" smtClean="0">
                <a:solidFill>
                  <a:srgbClr val="7030A0"/>
                </a:solidFill>
              </a:rPr>
              <a:t>ommaire</a:t>
            </a:r>
            <a:endParaRPr lang="fr-FR" b="1" dirty="0">
              <a:solidFill>
                <a:srgbClr val="7030A0"/>
              </a:solidFill>
            </a:endParaRPr>
          </a:p>
        </p:txBody>
      </p:sp>
      <p:sp>
        <p:nvSpPr>
          <p:cNvPr id="3" name="Espace réservé du contenu 2"/>
          <p:cNvSpPr>
            <a:spLocks noGrp="1"/>
          </p:cNvSpPr>
          <p:nvPr>
            <p:ph idx="1"/>
          </p:nvPr>
        </p:nvSpPr>
        <p:spPr/>
        <p:txBody>
          <a:bodyPr/>
          <a:lstStyle/>
          <a:p>
            <a:pPr>
              <a:buFont typeface="Courier New" pitchFamily="49" charset="0"/>
              <a:buChar char="o"/>
            </a:pPr>
            <a:r>
              <a:rPr lang="fr-FR" dirty="0" smtClean="0"/>
              <a:t>Etude et diplôme </a:t>
            </a:r>
          </a:p>
          <a:p>
            <a:pPr>
              <a:buFont typeface="Courier New" pitchFamily="49" charset="0"/>
              <a:buChar char="o"/>
            </a:pPr>
            <a:r>
              <a:rPr lang="fr-FR" dirty="0" smtClean="0"/>
              <a:t>Carrière</a:t>
            </a:r>
          </a:p>
          <a:p>
            <a:pPr>
              <a:buFont typeface="Courier New" pitchFamily="49" charset="0"/>
              <a:buChar char="o"/>
            </a:pPr>
            <a:r>
              <a:rPr lang="fr-FR" dirty="0" smtClean="0"/>
              <a:t>Critère pour être un bon styliste</a:t>
            </a:r>
          </a:p>
          <a:p>
            <a:pPr>
              <a:buFont typeface="Courier New" pitchFamily="49" charset="0"/>
              <a:buChar char="o"/>
            </a:pPr>
            <a:r>
              <a:rPr lang="fr-FR" dirty="0" smtClean="0"/>
              <a:t>Le positif et le négatif</a:t>
            </a:r>
          </a:p>
          <a:p>
            <a:pPr>
              <a:buFont typeface="Courier New" pitchFamily="49" charset="0"/>
              <a:buChar char="o"/>
            </a:pPr>
            <a:r>
              <a:rPr lang="fr-FR" dirty="0" smtClean="0"/>
              <a:t>Une journée type</a:t>
            </a:r>
          </a:p>
          <a:p>
            <a:pPr>
              <a:buFont typeface="Courier New" pitchFamily="49" charset="0"/>
              <a:buChar char="o"/>
            </a:pPr>
            <a:r>
              <a:rPr lang="fr-FR" dirty="0" smtClean="0"/>
              <a:t>Le </a:t>
            </a:r>
            <a:r>
              <a:rPr lang="fr-FR" dirty="0" smtClean="0"/>
              <a:t>salaire</a:t>
            </a:r>
          </a:p>
          <a:p>
            <a:pPr>
              <a:buFont typeface="Courier New" pitchFamily="49" charset="0"/>
              <a:buChar char="o"/>
            </a:pPr>
            <a:r>
              <a:rPr lang="fr-FR" dirty="0" smtClean="0"/>
              <a:t>Quelques films de référence</a:t>
            </a:r>
            <a:endParaRPr lang="fr-FR" dirty="0" smtClean="0"/>
          </a:p>
          <a:p>
            <a:pPr>
              <a:buFont typeface="Courier New" pitchFamily="49" charset="0"/>
              <a:buChar char="o"/>
            </a:pPr>
            <a:endParaRPr lang="fr-FR" dirty="0"/>
          </a:p>
        </p:txBody>
      </p:sp>
      <p:pic>
        <p:nvPicPr>
          <p:cNvPr id="4" name="Image 3" descr="rideaux-transparents-illustration-femme-dessin-a-la-main-de-mode.jpg.jpg"/>
          <p:cNvPicPr>
            <a:picLocks noChangeAspect="1"/>
          </p:cNvPicPr>
          <p:nvPr/>
        </p:nvPicPr>
        <p:blipFill>
          <a:blip r:embed="rId2" cstate="print"/>
          <a:stretch>
            <a:fillRect/>
          </a:stretch>
        </p:blipFill>
        <p:spPr>
          <a:xfrm>
            <a:off x="6588224" y="2204864"/>
            <a:ext cx="2327646" cy="328498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buFont typeface="Wingdings" pitchFamily="2" charset="2"/>
              <a:buChar char="ü"/>
            </a:pPr>
            <a:r>
              <a:rPr lang="fr-FR" b="1" i="1" dirty="0" smtClean="0">
                <a:solidFill>
                  <a:srgbClr val="7030A0"/>
                </a:solidFill>
              </a:rPr>
              <a:t> Etude </a:t>
            </a:r>
            <a:r>
              <a:rPr lang="fr-FR" b="1" i="1" dirty="0" smtClean="0">
                <a:solidFill>
                  <a:srgbClr val="7030A0"/>
                </a:solidFill>
              </a:rPr>
              <a:t>et diplôme </a:t>
            </a:r>
            <a:endParaRPr lang="fr-FR" b="1" i="1" dirty="0">
              <a:solidFill>
                <a:srgbClr val="7030A0"/>
              </a:solidFill>
            </a:endParaRPr>
          </a:p>
        </p:txBody>
      </p:sp>
      <p:sp>
        <p:nvSpPr>
          <p:cNvPr id="3" name="Espace réservé du contenu 2"/>
          <p:cNvSpPr>
            <a:spLocks noGrp="1"/>
          </p:cNvSpPr>
          <p:nvPr>
            <p:ph idx="1"/>
          </p:nvPr>
        </p:nvSpPr>
        <p:spPr/>
        <p:txBody>
          <a:bodyPr/>
          <a:lstStyle/>
          <a:p>
            <a:r>
              <a:rPr lang="fr-FR" dirty="0" smtClean="0"/>
              <a:t>2 ans pour préparer un certificat d'école de stylisme, éventuellement complété par le DSAA design, mention mode (2 ans). </a:t>
            </a:r>
            <a:endParaRPr lang="fr-FR" dirty="0" smtClean="0"/>
          </a:p>
          <a:p>
            <a:r>
              <a:rPr lang="fr-FR" dirty="0" smtClean="0"/>
              <a:t>3 </a:t>
            </a:r>
            <a:r>
              <a:rPr lang="fr-FR" dirty="0" smtClean="0"/>
              <a:t>ans pour le DN Made mention mode. </a:t>
            </a:r>
            <a:endParaRPr lang="fr-FR" dirty="0" smtClean="0"/>
          </a:p>
          <a:p>
            <a:r>
              <a:rPr lang="fr-FR" dirty="0" smtClean="0"/>
              <a:t>5 </a:t>
            </a:r>
            <a:r>
              <a:rPr lang="fr-FR" dirty="0" smtClean="0"/>
              <a:t>ans pour le diplôme de l'</a:t>
            </a:r>
            <a:r>
              <a:rPr lang="fr-FR" dirty="0" err="1" smtClean="0"/>
              <a:t>Ensad</a:t>
            </a:r>
            <a:r>
              <a:rPr lang="fr-FR" dirty="0" smtClean="0"/>
              <a:t>, section vêtement ou un diplôme d'école de stylisme</a:t>
            </a:r>
            <a:r>
              <a:rPr lang="fr-FR" dirty="0" smtClean="0"/>
              <a:t>.</a:t>
            </a:r>
          </a:p>
          <a:p>
            <a:pPr>
              <a:buNone/>
            </a:pPr>
            <a:endParaRPr lang="fr-FR" u="sn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buFont typeface="Wingdings" pitchFamily="2" charset="2"/>
              <a:buChar char="ü"/>
            </a:pPr>
            <a:r>
              <a:rPr lang="fr-FR" b="1" i="1" dirty="0" smtClean="0">
                <a:solidFill>
                  <a:srgbClr val="7030A0"/>
                </a:solidFill>
              </a:rPr>
              <a:t> Carrière</a:t>
            </a:r>
            <a:endParaRPr lang="fr-FR" b="1" i="1" dirty="0">
              <a:solidFill>
                <a:srgbClr val="7030A0"/>
              </a:solidFill>
            </a:endParaRPr>
          </a:p>
        </p:txBody>
      </p:sp>
      <p:sp>
        <p:nvSpPr>
          <p:cNvPr id="3" name="Espace réservé du contenu 2"/>
          <p:cNvSpPr>
            <a:spLocks noGrp="1"/>
          </p:cNvSpPr>
          <p:nvPr>
            <p:ph idx="1"/>
          </p:nvPr>
        </p:nvSpPr>
        <p:spPr/>
        <p:txBody>
          <a:bodyPr/>
          <a:lstStyle/>
          <a:p>
            <a:r>
              <a:rPr lang="fr-FR" dirty="0" smtClean="0"/>
              <a:t>Le ou la styliste crée les nouvelles collections d'une marque de mode ou de prêt à porter. </a:t>
            </a:r>
            <a:endParaRPr lang="fr-FR" dirty="0" smtClean="0"/>
          </a:p>
          <a:p>
            <a:r>
              <a:rPr lang="fr-FR" dirty="0" smtClean="0"/>
              <a:t>Il </a:t>
            </a:r>
            <a:r>
              <a:rPr lang="fr-FR" dirty="0" smtClean="0"/>
              <a:t>doit anticiper en surveillant les tendances de la mode et en analysant les phénomènes de société. </a:t>
            </a:r>
            <a:endParaRPr lang="fr-FR" dirty="0" smtClean="0"/>
          </a:p>
          <a:p>
            <a:r>
              <a:rPr lang="fr-FR" dirty="0" smtClean="0"/>
              <a:t>Il </a:t>
            </a:r>
            <a:r>
              <a:rPr lang="fr-FR" dirty="0" smtClean="0"/>
              <a:t>intervient aussi dans les domaines du marketing, du commercial et du technique.</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buFont typeface="Wingdings" pitchFamily="2" charset="2"/>
              <a:buChar char="ü"/>
            </a:pPr>
            <a:r>
              <a:rPr lang="fr-FR" b="1" i="1" dirty="0" smtClean="0">
                <a:solidFill>
                  <a:srgbClr val="7030A0"/>
                </a:solidFill>
              </a:rPr>
              <a:t> Critère pour être un bon styliste</a:t>
            </a:r>
            <a:endParaRPr lang="fr-FR" b="1" i="1" dirty="0">
              <a:solidFill>
                <a:srgbClr val="7030A0"/>
              </a:solidFill>
            </a:endParaRPr>
          </a:p>
        </p:txBody>
      </p:sp>
      <p:sp>
        <p:nvSpPr>
          <p:cNvPr id="3" name="Espace réservé du contenu 2"/>
          <p:cNvSpPr>
            <a:spLocks noGrp="1"/>
          </p:cNvSpPr>
          <p:nvPr>
            <p:ph idx="1"/>
          </p:nvPr>
        </p:nvSpPr>
        <p:spPr/>
        <p:txBody>
          <a:bodyPr>
            <a:normAutofit fontScale="85000" lnSpcReduction="20000"/>
          </a:bodyPr>
          <a:lstStyle/>
          <a:p>
            <a:pPr fontAlgn="base"/>
            <a:r>
              <a:rPr lang="fr-FR" dirty="0" smtClean="0"/>
              <a:t>Avoir un bon coup de crayon</a:t>
            </a:r>
          </a:p>
          <a:p>
            <a:pPr fontAlgn="base"/>
            <a:r>
              <a:rPr lang="fr-FR" dirty="0" smtClean="0"/>
              <a:t>Goût pour la mode</a:t>
            </a:r>
          </a:p>
          <a:p>
            <a:pPr fontAlgn="base"/>
            <a:r>
              <a:rPr lang="fr-FR" dirty="0" smtClean="0"/>
              <a:t>Connaissance des techniques de modélisation et des logiciels de patronage-gradation</a:t>
            </a:r>
          </a:p>
          <a:p>
            <a:pPr fontAlgn="base"/>
            <a:r>
              <a:rPr lang="fr-FR" dirty="0" smtClean="0"/>
              <a:t>Maîtrise des outils bureautiques et de la conception et dessin assistés par ordinateur (CAO/DAO)</a:t>
            </a:r>
          </a:p>
          <a:p>
            <a:pPr fontAlgn="base"/>
            <a:r>
              <a:rPr lang="fr-FR" dirty="0" smtClean="0"/>
              <a:t>Sens de l’observation</a:t>
            </a:r>
          </a:p>
          <a:p>
            <a:pPr fontAlgn="base"/>
            <a:r>
              <a:rPr lang="fr-FR" dirty="0" smtClean="0"/>
              <a:t>Maîtrise de la langue anglaise</a:t>
            </a:r>
          </a:p>
          <a:p>
            <a:pPr fontAlgn="base"/>
            <a:r>
              <a:rPr lang="fr-FR" dirty="0" smtClean="0"/>
              <a:t>Être force de persuasion</a:t>
            </a:r>
          </a:p>
          <a:p>
            <a:pPr fontAlgn="base"/>
            <a:r>
              <a:rPr lang="fr-FR" dirty="0" smtClean="0"/>
              <a:t>Créativité et sens de l’esthétique</a:t>
            </a:r>
          </a:p>
          <a:p>
            <a:pPr fontAlgn="base"/>
            <a:r>
              <a:rPr lang="fr-FR" dirty="0" smtClean="0"/>
              <a:t>Réactivité et humilité</a:t>
            </a: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buFont typeface="Wingdings" pitchFamily="2" charset="2"/>
              <a:buChar char="ü"/>
            </a:pPr>
            <a:r>
              <a:rPr lang="fr-FR" b="1" i="1" dirty="0" smtClean="0">
                <a:solidFill>
                  <a:srgbClr val="7030A0"/>
                </a:solidFill>
              </a:rPr>
              <a:t> Le positif et le négatif</a:t>
            </a:r>
            <a:endParaRPr lang="fr-FR" b="1" i="1" dirty="0">
              <a:solidFill>
                <a:srgbClr val="7030A0"/>
              </a:solidFill>
            </a:endParaRPr>
          </a:p>
        </p:txBody>
      </p:sp>
      <p:sp>
        <p:nvSpPr>
          <p:cNvPr id="3" name="Espace réservé du contenu 2"/>
          <p:cNvSpPr>
            <a:spLocks noGrp="1"/>
          </p:cNvSpPr>
          <p:nvPr>
            <p:ph idx="1"/>
          </p:nvPr>
        </p:nvSpPr>
        <p:spPr/>
        <p:txBody>
          <a:bodyPr>
            <a:normAutofit fontScale="92500"/>
          </a:bodyPr>
          <a:lstStyle/>
          <a:p>
            <a:pPr fontAlgn="base"/>
            <a:r>
              <a:rPr lang="fr-FR" sz="2400" b="1" i="1" u="sng" dirty="0" smtClean="0"/>
              <a:t>Avantages</a:t>
            </a:r>
          </a:p>
          <a:p>
            <a:pPr fontAlgn="base">
              <a:buNone/>
            </a:pPr>
            <a:r>
              <a:rPr lang="fr-FR" sz="2400" dirty="0" smtClean="0"/>
              <a:t>	Les </a:t>
            </a:r>
            <a:r>
              <a:rPr lang="fr-FR" sz="2400" dirty="0" smtClean="0"/>
              <a:t>stylistes de mode peuvent vivre dans un monde de créativité et de luxe. Ils sont à l’avant-garde des dernières tendances et disposent d’un large éventail de produits pour créer des looks à la mode. Ils travaillent souvent avec des clients passionnés et peuvent se sentir gratifiés de voir leur travail récompensé</a:t>
            </a:r>
            <a:r>
              <a:rPr lang="fr-FR" sz="2400" dirty="0" smtClean="0"/>
              <a:t>.</a:t>
            </a:r>
          </a:p>
          <a:p>
            <a:pPr fontAlgn="base"/>
            <a:r>
              <a:rPr lang="fr-FR" sz="2400" b="1" i="1" u="sng" dirty="0" smtClean="0"/>
              <a:t>Inconvénients</a:t>
            </a:r>
          </a:p>
          <a:p>
            <a:pPr fontAlgn="base">
              <a:buNone/>
            </a:pPr>
            <a:r>
              <a:rPr lang="fr-FR" sz="2400" dirty="0" smtClean="0"/>
              <a:t>	Le </a:t>
            </a:r>
            <a:r>
              <a:rPr lang="fr-FR" sz="2400" dirty="0" smtClean="0"/>
              <a:t>monde de la mode est un milieu extrêmement concurrentiel. Les stylistes de mode doivent souvent travailler de longues heures pour réussir dans le métier. De plus, les erreurs peuvent coûter très cher et les stylistes doivent être capables de résister à la pression des délais et à la pression des clients.</a:t>
            </a:r>
          </a:p>
          <a:p>
            <a:pPr fontAlgn="base"/>
            <a:endParaRPr lang="fr-FR" sz="2400" dirty="0" smtClean="0"/>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buFont typeface="Wingdings" pitchFamily="2" charset="2"/>
              <a:buChar char="ü"/>
            </a:pPr>
            <a:r>
              <a:rPr lang="fr-FR" b="1" i="1" dirty="0" smtClean="0">
                <a:solidFill>
                  <a:srgbClr val="7030A0"/>
                </a:solidFill>
              </a:rPr>
              <a:t> Une journée type</a:t>
            </a:r>
            <a:endParaRPr lang="fr-FR" b="1" i="1" dirty="0">
              <a:solidFill>
                <a:srgbClr val="7030A0"/>
              </a:solidFill>
            </a:endParaRPr>
          </a:p>
        </p:txBody>
      </p:sp>
      <p:sp>
        <p:nvSpPr>
          <p:cNvPr id="3" name="Espace réservé du contenu 2"/>
          <p:cNvSpPr>
            <a:spLocks noGrp="1"/>
          </p:cNvSpPr>
          <p:nvPr>
            <p:ph idx="1"/>
          </p:nvPr>
        </p:nvSpPr>
        <p:spPr/>
        <p:txBody>
          <a:bodyPr/>
          <a:lstStyle/>
          <a:p>
            <a:r>
              <a:rPr lang="fr-FR" dirty="0" smtClean="0"/>
              <a:t>Il réalise les </a:t>
            </a:r>
            <a:r>
              <a:rPr lang="fr-FR" dirty="0" smtClean="0"/>
              <a:t>dessins</a:t>
            </a:r>
          </a:p>
          <a:p>
            <a:r>
              <a:rPr lang="fr-FR" dirty="0" smtClean="0"/>
              <a:t>S</a:t>
            </a:r>
            <a:r>
              <a:rPr lang="fr-FR" dirty="0" smtClean="0"/>
              <a:t>électionne </a:t>
            </a:r>
            <a:r>
              <a:rPr lang="fr-FR" dirty="0" smtClean="0"/>
              <a:t>les tissus, les formes, les matières ainsi que les fournisseurs</a:t>
            </a:r>
            <a:r>
              <a:rPr lang="fr-FR" dirty="0" smtClean="0"/>
              <a:t>.</a:t>
            </a:r>
          </a:p>
          <a:p>
            <a:r>
              <a:rPr lang="fr-FR" dirty="0" smtClean="0"/>
              <a:t>Couture et Essayage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buFont typeface="Wingdings" pitchFamily="2" charset="2"/>
              <a:buChar char="ü"/>
            </a:pPr>
            <a:r>
              <a:rPr lang="fr-FR" b="1" i="1" dirty="0" smtClean="0">
                <a:solidFill>
                  <a:srgbClr val="7030A0"/>
                </a:solidFill>
              </a:rPr>
              <a:t> Le salaire</a:t>
            </a:r>
            <a:endParaRPr lang="fr-FR" b="1" i="1" dirty="0">
              <a:solidFill>
                <a:srgbClr val="7030A0"/>
              </a:solidFill>
            </a:endParaRPr>
          </a:p>
        </p:txBody>
      </p:sp>
      <p:sp>
        <p:nvSpPr>
          <p:cNvPr id="3" name="Espace réservé du contenu 2"/>
          <p:cNvSpPr>
            <a:spLocks noGrp="1"/>
          </p:cNvSpPr>
          <p:nvPr>
            <p:ph idx="1"/>
          </p:nvPr>
        </p:nvSpPr>
        <p:spPr/>
        <p:txBody>
          <a:bodyPr>
            <a:normAutofit/>
          </a:bodyPr>
          <a:lstStyle/>
          <a:p>
            <a:pPr fontAlgn="base"/>
            <a:r>
              <a:rPr lang="fr-FR" sz="2600" dirty="0" smtClean="0"/>
              <a:t>La rémunération des stylistes est très variable. </a:t>
            </a:r>
          </a:p>
          <a:p>
            <a:pPr fontAlgn="base"/>
            <a:r>
              <a:rPr lang="fr-FR" sz="2600" dirty="0" smtClean="0"/>
              <a:t>Après l’obtention de son BTS, l’assistant est souvent rémunéré au SMIC. Son salaire peut aller jusqu’à 1600 euros bruts par mois. Pour un début de carrière, c’est un salaire tout à fait intéressant.</a:t>
            </a:r>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buFont typeface="Wingdings" pitchFamily="2" charset="2"/>
              <a:buChar char="ü"/>
            </a:pPr>
            <a:r>
              <a:rPr lang="fr-FR" dirty="0" smtClean="0"/>
              <a:t> </a:t>
            </a:r>
            <a:r>
              <a:rPr lang="fr-FR" b="1" i="1" dirty="0" smtClean="0">
                <a:solidFill>
                  <a:srgbClr val="7030A0"/>
                </a:solidFill>
              </a:rPr>
              <a:t>Quelques films de référence</a:t>
            </a:r>
            <a:endParaRPr lang="fr-FR" b="1" i="1" dirty="0">
              <a:solidFill>
                <a:srgbClr val="7030A0"/>
              </a:solidFill>
            </a:endParaRPr>
          </a:p>
        </p:txBody>
      </p:sp>
      <p:sp>
        <p:nvSpPr>
          <p:cNvPr id="3" name="Espace réservé du contenu 2"/>
          <p:cNvSpPr>
            <a:spLocks noGrp="1"/>
          </p:cNvSpPr>
          <p:nvPr>
            <p:ph idx="1"/>
          </p:nvPr>
        </p:nvSpPr>
        <p:spPr/>
        <p:txBody>
          <a:bodyPr>
            <a:normAutofit fontScale="70000" lnSpcReduction="20000"/>
          </a:bodyPr>
          <a:lstStyle/>
          <a:p>
            <a:r>
              <a:rPr lang="fr-FR" u="sng" dirty="0" smtClean="0"/>
              <a:t>Haute couture :</a:t>
            </a:r>
            <a:r>
              <a:rPr lang="fr-FR" dirty="0" smtClean="0"/>
              <a:t>Première d'atelier au sein de la Maison Dior, Esther participe à sa dernière collection de Haute Couture avant de prendre sa retraite. Un jour, elle se fait voler son sac dans le métro par Jade, 20 ans. Celle-ci, prise de remords, décide de lui restituer son bien. Séduite malgré elle par l'audace de la jeune fille et convaincue qu'elle a un don, Esther lui offre la chance d'intégrer les ateliers de la Maison Dior comme apprentie.</a:t>
            </a:r>
          </a:p>
          <a:p>
            <a:pPr>
              <a:buNone/>
            </a:pPr>
            <a:endParaRPr lang="fr-FR" dirty="0" smtClean="0"/>
          </a:p>
          <a:p>
            <a:r>
              <a:rPr lang="fr-FR" u="sng" dirty="0" smtClean="0"/>
              <a:t>Cruella: </a:t>
            </a:r>
            <a:r>
              <a:rPr lang="fr-FR" dirty="0" smtClean="0"/>
              <a:t>Londres</a:t>
            </a:r>
            <a:r>
              <a:rPr lang="fr-FR" dirty="0" smtClean="0"/>
              <a:t>, années 70. Estella est résolue à se faire un nom dans le milieu de la mode. Elle se lie d'amitié avec deux jeunes vauriens qui apprécient ses compétences d'arnaqueuse et mène avec eux une existence criminelle dans les rues de Londres. Un jour, ses créations se font remarquer par la baronne </a:t>
            </a:r>
            <a:r>
              <a:rPr lang="fr-FR" dirty="0" err="1" smtClean="0"/>
              <a:t>von</a:t>
            </a:r>
            <a:r>
              <a:rPr lang="fr-FR" dirty="0" smtClean="0"/>
              <a:t> </a:t>
            </a:r>
            <a:r>
              <a:rPr lang="fr-FR" dirty="0" err="1" smtClean="0"/>
              <a:t>Hellman</a:t>
            </a:r>
            <a:r>
              <a:rPr lang="fr-FR" dirty="0" smtClean="0"/>
              <a:t>, une grande figure de la mode. Mais leur relation va amener Estella à se laisser envahir par sa part sombre, au point de donner naissance à l'impitoyable Cruella.</a:t>
            </a:r>
            <a:r>
              <a:rPr lang="fr-FR" dirty="0" smtClean="0"/>
              <a:t> </a:t>
            </a: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376</Words>
  <Application>Microsoft Office PowerPoint</Application>
  <PresentationFormat>Affichage à l'écran (4:3)</PresentationFormat>
  <Paragraphs>44</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Diapositive 1</vt:lpstr>
      <vt:lpstr>Sommaire</vt:lpstr>
      <vt:lpstr> Etude et diplôme </vt:lpstr>
      <vt:lpstr> Carrière</vt:lpstr>
      <vt:lpstr> Critère pour être un bon styliste</vt:lpstr>
      <vt:lpstr> Le positif et le négatif</vt:lpstr>
      <vt:lpstr> Une journée type</vt:lpstr>
      <vt:lpstr> Le salaire</vt:lpstr>
      <vt:lpstr> Quelques films de référence</vt:lpstr>
      <vt:lpstr>Diapositive 10</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Devenir</dc:title>
  <dc:creator>craoult</dc:creator>
  <cp:lastModifiedBy>craoult</cp:lastModifiedBy>
  <cp:revision>9</cp:revision>
  <dcterms:created xsi:type="dcterms:W3CDTF">2023-09-12T15:19:02Z</dcterms:created>
  <dcterms:modified xsi:type="dcterms:W3CDTF">2023-09-19T15:06:58Z</dcterms:modified>
</cp:coreProperties>
</file>